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274" r:id="rId11"/>
    <p:sldId id="291" r:id="rId12"/>
    <p:sldId id="328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315" r:id="rId27"/>
    <p:sldId id="314" r:id="rId28"/>
    <p:sldId id="319" r:id="rId29"/>
    <p:sldId id="320" r:id="rId30"/>
    <p:sldId id="325" r:id="rId31"/>
    <p:sldId id="318" r:id="rId32"/>
    <p:sldId id="330" r:id="rId33"/>
    <p:sldId id="331" r:id="rId34"/>
    <p:sldId id="321" r:id="rId35"/>
    <p:sldId id="316" r:id="rId36"/>
    <p:sldId id="317" r:id="rId37"/>
    <p:sldId id="322" r:id="rId38"/>
    <p:sldId id="334" r:id="rId39"/>
    <p:sldId id="323" r:id="rId40"/>
    <p:sldId id="324" r:id="rId41"/>
    <p:sldId id="271" r:id="rId42"/>
    <p:sldId id="335" r:id="rId43"/>
    <p:sldId id="289" r:id="rId44"/>
    <p:sldId id="294" r:id="rId45"/>
    <p:sldId id="298" r:id="rId46"/>
    <p:sldId id="299" r:id="rId47"/>
    <p:sldId id="327" r:id="rId48"/>
    <p:sldId id="326" r:id="rId49"/>
    <p:sldId id="329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 autoAdjust="0"/>
    <p:restoredTop sz="91311" autoAdjust="0"/>
  </p:normalViewPr>
  <p:slideViewPr>
    <p:cSldViewPr snapToObjects="1">
      <p:cViewPr>
        <p:scale>
          <a:sx n="125" d="100"/>
          <a:sy n="125" d="100"/>
        </p:scale>
        <p:origin x="1284" y="64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13.02.2020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13.02.2020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the trusted path. Local and remote versions. End points are trusted entities.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14991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skim over the application</a:t>
            </a:r>
            <a:r>
              <a:rPr lang="en-US" baseline="0" dirty="0" smtClean="0"/>
              <a:t>s quickly with the desired properties. E.g., e-voting and crypto currency wallets require both integrity and confidentiality. Smart home, medical devices and industrial control systems requires integrity. Bitcoin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Quickly go over the existing research</a:t>
            </a:r>
            <a:r>
              <a:rPr lang="en-US" baseline="0" dirty="0" smtClean="0"/>
              <a:t>. We will go over a few selected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7114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UISecurity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1.png"/><Relationship Id="rId11" Type="http://schemas.openxmlformats.org/officeDocument/2006/relationships/image" Target="../media/image54.png"/><Relationship Id="rId5" Type="http://schemas.openxmlformats.org/officeDocument/2006/relationships/image" Target="../media/image48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ndroid-developers.googleblog.com/2018/10/android-protected-confirmation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hyperlink" Target="https://eprint.iacr.org/2017/1245.pdf" TargetMode="External"/><Relationship Id="rId5" Type="http://schemas.openxmlformats.org/officeDocument/2006/relationships/image" Target="../media/image30.png"/><Relationship Id="rId10" Type="http://schemas.openxmlformats.org/officeDocument/2006/relationships/image" Target="../media/image1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71C7-5A52-4CA9-9B63-BF659554DA2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D39A-82E1-40C1-9CD5-EFFA7EB46975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5619" y="5689319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866507" y="5762368"/>
            <a:ext cx="685800" cy="267451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97" y="2778987"/>
            <a:ext cx="312278" cy="3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3292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value=“Submit”&gt;Submit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value=“Reset”&gt;Reset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24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89215" y="1850217"/>
            <a:ext cx="743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-Regu"/>
              </a:rPr>
              <a:t>Compatible with </a:t>
            </a:r>
            <a:r>
              <a:rPr lang="en-US" dirty="0"/>
              <a:t>W3C UI </a:t>
            </a:r>
            <a:r>
              <a:rPr lang="en-US" dirty="0" smtClean="0"/>
              <a:t>security policy*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1553" y="615698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2"/>
              </a:rPr>
              <a:t>* 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www.w3.org/TR/UISecurity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682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53437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40153" y="1823610"/>
            <a:ext cx="3108780" cy="338555"/>
            <a:chOff x="9551696" y="-4357705"/>
            <a:chExt cx="2284494" cy="248788"/>
          </a:xfrm>
        </p:grpSpPr>
        <p:sp>
          <p:nvSpPr>
            <p:cNvPr id="60" name="Rectangle 59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Verified UI from secure_site.io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11112"/>
            <a:ext cx="11537950" cy="972000"/>
          </a:xfrm>
        </p:spPr>
        <p:txBody>
          <a:bodyPr/>
          <a:lstStyle/>
          <a:p>
            <a:r>
              <a:rPr lang="en-US" dirty="0" smtClean="0"/>
              <a:t>Tracking Mouse Pointer</a:t>
            </a:r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6811841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34602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6380" y="5088808"/>
            <a:ext cx="592758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39834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74784" y="176044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279547" y="22620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341460" y="27319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679598" y="33796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451123" y="3755930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51209" y="3951192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51309" y="4151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651396" y="4532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859981" y="512276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17073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43" y="1734182"/>
            <a:ext cx="172311" cy="172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88" y="2233087"/>
            <a:ext cx="172311" cy="1723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5" y="2702987"/>
            <a:ext cx="172311" cy="1723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80" y="3350687"/>
            <a:ext cx="172311" cy="1723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8" y="3922186"/>
            <a:ext cx="172311" cy="1723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11" y="3726924"/>
            <a:ext cx="172311" cy="172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2" y="4503210"/>
            <a:ext cx="172311" cy="1723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8" y="4093206"/>
            <a:ext cx="172311" cy="1723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30" y="5093761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6689860" y="170553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725863" y="218051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63187" y="264864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03555" y="3315862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97186" y="3680227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593623" y="3870230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304273" y="4058381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074717" y="446838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80226" y="504141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486813" y="5710535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IOHub side mouse trace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82585" y="5710535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Incoming frames + mouse detection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5" name="Curved Connector 104"/>
          <p:cNvCxnSpPr>
            <a:stCxn id="86" idx="3"/>
            <a:endCxn id="87" idx="3"/>
          </p:cNvCxnSpPr>
          <p:nvPr/>
        </p:nvCxnSpPr>
        <p:spPr>
          <a:xfrm>
            <a:off x="2248274" y="1792193"/>
            <a:ext cx="10644" cy="527049"/>
          </a:xfrm>
          <a:prstGeom prst="curvedConnector3">
            <a:avLst>
              <a:gd name="adj1" fmla="val 25379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blipFill>
                <a:blip r:embed="rId9"/>
                <a:stretch>
                  <a:fillRect l="-1174" r="-37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915614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410737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blipFill>
                <a:blip r:embed="rId14"/>
                <a:stretch>
                  <a:fillRect l="-7143" r="-2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blipFill>
                <a:blip r:embed="rId15"/>
                <a:stretch>
                  <a:fillRect l="-7143" r="-309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blipFill>
                <a:blip r:embed="rId16"/>
                <a:stretch>
                  <a:fillRect l="-7143" r="-2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6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9C90E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/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/>
      <p:bldP spid="100" grpId="0"/>
      <p:bldP spid="106" grpId="0"/>
      <p:bldP spid="107" grpId="0"/>
      <p:bldP spid="108" grpId="0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2419" y="2133600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2935" y="2243542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5379481" y="3574924"/>
            <a:ext cx="1993367" cy="1996832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4674131" y="4030092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80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7E9E-0B0B-4642-B59C-69DA838C42FD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5262" y="2143555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5778" y="2253497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676974" y="4040047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4112419" y="2133600"/>
            <a:ext cx="4356585" cy="3613006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67580" y="3672231"/>
            <a:ext cx="2986203" cy="17506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530196" y="3902531"/>
            <a:ext cx="1977430" cy="981137"/>
            <a:chOff x="6833286" y="124524"/>
            <a:chExt cx="1360391" cy="674982"/>
          </a:xfrm>
        </p:grpSpPr>
        <p:sp>
          <p:nvSpPr>
            <p:cNvPr id="21" name="TextBox 20"/>
            <p:cNvSpPr txBox="1"/>
            <p:nvPr/>
          </p:nvSpPr>
          <p:spPr>
            <a:xfrm>
              <a:off x="6833286" y="124524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926860" y="178543"/>
              <a:ext cx="266817" cy="266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 flipV="1">
              <a:off x="7987271" y="232665"/>
              <a:ext cx="143674" cy="143674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3286" y="439552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2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273537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58914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64033" y="3704620"/>
            <a:ext cx="2989750" cy="254773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69226" y="3634302"/>
            <a:ext cx="3028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31" name="Oval 30"/>
          <p:cNvSpPr/>
          <p:nvPr/>
        </p:nvSpPr>
        <p:spPr>
          <a:xfrm>
            <a:off x="7119788" y="4434477"/>
            <a:ext cx="387838" cy="38783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289332" y="4130683"/>
            <a:ext cx="443682" cy="422413"/>
            <a:chOff x="8651398" y="3162997"/>
            <a:chExt cx="225902" cy="21507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590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2884870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2951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30929" y="416902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9740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8266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3143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439594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3482979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4933541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81966" y="2277551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4831382" y="175493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5861166" y="169211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9" name="Oval 18"/>
          <p:cNvSpPr/>
          <p:nvPr/>
        </p:nvSpPr>
        <p:spPr>
          <a:xfrm>
            <a:off x="6374611" y="231909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7009663" y="3141832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4870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22360" y="4268418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050244" y="4400054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2405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89340" y="1789379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2286000"/>
            <a:ext cx="3385751" cy="1904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19" y="2250831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96" y="2577156"/>
            <a:ext cx="570223" cy="950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23" y="22854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Image result for e voti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3"/>
          <a:stretch/>
        </p:blipFill>
        <p:spPr bwMode="auto">
          <a:xfrm>
            <a:off x="574947" y="2846084"/>
            <a:ext cx="4343400" cy="31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982" y="2559733"/>
            <a:ext cx="4841903" cy="2781972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6" name="Picture 4" descr="Image result for smarthome control system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25" y="1641368"/>
            <a:ext cx="5216802" cy="3476626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xtLst/>
        </p:spPr>
      </p:pic>
      <p:pic>
        <p:nvPicPr>
          <p:cNvPr id="3078" name="Picture 6" descr="Image result for web PLC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799" y="1158868"/>
            <a:ext cx="4289148" cy="3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720" y="912297"/>
            <a:ext cx="5432780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0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D803-6AEC-4C3A-B4FC-A8903A2154F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B15C-DA30-41EA-85B9-92A606C22383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5"/>
            <a:ext cx="4440731" cy="308133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461" y="5837179"/>
            <a:ext cx="73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Android </a:t>
            </a:r>
            <a:r>
              <a:rPr lang="en-US" sz="1000" dirty="0"/>
              <a:t>Protected Confirmation: Taking transaction security to the next </a:t>
            </a:r>
            <a:r>
              <a:rPr lang="en-US" sz="1000" dirty="0" smtClean="0"/>
              <a:t>level</a:t>
            </a:r>
            <a:r>
              <a:rPr lang="en-US" sz="1000" dirty="0"/>
              <a:t>, Janis </a:t>
            </a:r>
            <a:r>
              <a:rPr lang="en-US" sz="1000" dirty="0" err="1"/>
              <a:t>Danisevskis</a:t>
            </a:r>
            <a:r>
              <a:rPr lang="en-US" sz="1000" dirty="0"/>
              <a:t>, Information Security Engineer, Android Security,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android-developers.googleblog.com/2018/10/android-protected-confirmation.html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521E-96F0-49F7-BA42-D6F3FD7CD9EC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372424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205967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205967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468099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614916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1803684"/>
            <a:ext cx="1922336" cy="147941"/>
            <a:chOff x="2892823" y="2155192"/>
            <a:chExt cx="1922336" cy="147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765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304166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11429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515463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144933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2691696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2684607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479720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437816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088774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3964775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3843005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23850" y="6133803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INTEGRIKEY: Integrity Protection of User Input for Remote Configuration of Safety-Critical </a:t>
            </a:r>
            <a:r>
              <a:rPr lang="en-US" sz="800" dirty="0" smtClean="0"/>
              <a:t>Devices, Aritra Dhar et. </a:t>
            </a:r>
            <a:r>
              <a:rPr lang="en-US" sz="800" dirty="0"/>
              <a:t>al., </a:t>
            </a:r>
            <a:r>
              <a:rPr lang="en-US" sz="800" dirty="0">
                <a:hlinkClick r:id="rId11"/>
              </a:rPr>
              <a:t>https://</a:t>
            </a:r>
            <a:r>
              <a:rPr lang="en-US" sz="800" dirty="0" smtClean="0">
                <a:hlinkClick r:id="rId11"/>
              </a:rPr>
              <a:t>eprint.iacr.org/2017/1245.pdf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2/13/2020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3014</TotalTime>
  <Words>1494</Words>
  <Application>Microsoft Office PowerPoint</Application>
  <PresentationFormat>Custom</PresentationFormat>
  <Paragraphs>395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NimbusRomNo9L-Regu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Display manipulation attack</vt:lpstr>
      <vt:lpstr>Observation 1</vt:lpstr>
      <vt:lpstr>Fidelius – Output Integrity 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 Developer Annotation</vt:lpstr>
      <vt:lpstr>Overlay Generation: Developer Annotation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Tracking Mouse Pointer</vt:lpstr>
      <vt:lpstr>Confidentiality</vt:lpstr>
      <vt:lpstr>Confidentiality</vt:lpstr>
      <vt:lpstr>Prototype</vt:lpstr>
      <vt:lpstr>Prototype</vt:lpstr>
      <vt:lpstr>PowerPoint Presentation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Other Trusted Path Solutions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182</cp:revision>
  <cp:lastPrinted>2013-06-08T11:22:51Z</cp:lastPrinted>
  <dcterms:created xsi:type="dcterms:W3CDTF">2019-12-03T10:53:56Z</dcterms:created>
  <dcterms:modified xsi:type="dcterms:W3CDTF">2020-02-13T16:47:47Z</dcterms:modified>
</cp:coreProperties>
</file>